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8278F4-33C0-2ED4-225F-9006968C522D}" v="533" dt="2022-10-30T13:20:54.6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 varScale="1">
        <p:scale>
          <a:sx n="25" d="100"/>
          <a:sy n="25" d="100"/>
        </p:scale>
        <p:origin x="289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10/30/2022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48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tiff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0" y="0"/>
            <a:ext cx="9726896" cy="16706217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80078" y="491320"/>
            <a:ext cx="9366739" cy="1586790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3318" y="1272232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3673" y="14594151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85266" y="10529948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3674" y="12424169"/>
            <a:ext cx="5841999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165591" y="10175794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740645" y="8294608"/>
            <a:ext cx="2844580" cy="222930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12498" y="6147502"/>
            <a:ext cx="2815300" cy="2287911"/>
          </a:xfrm>
          <a:prstGeom prst="blockArc">
            <a:avLst>
              <a:gd name="adj1" fmla="val 10799999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28601" y="7998801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0119" y="5893686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24004" y="4007280"/>
            <a:ext cx="2824487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37310" y="3695275"/>
            <a:ext cx="3543785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1190783" y="9691811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1390267" y="989033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1626827" y="14165638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1813781" y="1436642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6860926" y="7691563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7035476" y="7866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1819795" y="14808886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1/2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1837847" y="14464916"/>
            <a:ext cx="841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Infant 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1359040" y="998509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Junior 1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1351739" y="10179773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Year 3/4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7038361" y="790799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Junior 2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7028720" y="8109067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Year 5/6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980287" y="14212026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167242" y="1441281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8131089" y="14622517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Infant 1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8F8CE27-1139-194E-A8EF-E58DB60E3DD7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20514823">
            <a:off x="8494474" y="13701813"/>
            <a:ext cx="1079819" cy="1079819"/>
          </a:xfrm>
          <a:prstGeom prst="rect">
            <a:avLst/>
          </a:prstGeom>
        </p:spPr>
      </p:pic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>
            <a:off x="6406369" y="14335130"/>
            <a:ext cx="41123" cy="4179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>
            <a:off x="1682237" y="13701166"/>
            <a:ext cx="623467" cy="821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1295004" y="12478704"/>
            <a:ext cx="815115" cy="32149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 flipH="1">
            <a:off x="2798288" y="12215161"/>
            <a:ext cx="43519" cy="5086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473AE042-4C1C-0540-90DF-805167FB44C6}"/>
              </a:ext>
            </a:extLst>
          </p:cNvPr>
          <p:cNvCxnSpPr>
            <a:cxnSpLocks/>
          </p:cNvCxnSpPr>
          <p:nvPr/>
        </p:nvCxnSpPr>
        <p:spPr>
          <a:xfrm flipV="1">
            <a:off x="5815193" y="14947519"/>
            <a:ext cx="0" cy="40594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4397204" y="12162567"/>
            <a:ext cx="0" cy="3590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V="1">
            <a:off x="4444513" y="12932118"/>
            <a:ext cx="0" cy="2536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ADEA7341-227F-C94C-8590-9A4C26562B61}"/>
              </a:ext>
            </a:extLst>
          </p:cNvPr>
          <p:cNvCxnSpPr>
            <a:cxnSpLocks/>
          </p:cNvCxnSpPr>
          <p:nvPr/>
        </p:nvCxnSpPr>
        <p:spPr>
          <a:xfrm>
            <a:off x="6359677" y="12288814"/>
            <a:ext cx="7718" cy="23275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>
            <a:off x="7937939" y="11600424"/>
            <a:ext cx="587093" cy="1319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 flipH="1">
            <a:off x="8029588" y="10307053"/>
            <a:ext cx="543987" cy="1116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CF157C3E-6226-E94D-8DFD-72E316B587CE}"/>
              </a:ext>
            </a:extLst>
          </p:cNvPr>
          <p:cNvCxnSpPr>
            <a:cxnSpLocks/>
          </p:cNvCxnSpPr>
          <p:nvPr/>
        </p:nvCxnSpPr>
        <p:spPr>
          <a:xfrm>
            <a:off x="7870205" y="9830761"/>
            <a:ext cx="0" cy="3901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8046135" y="12784243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V="1">
            <a:off x="5494055" y="10664091"/>
            <a:ext cx="149346" cy="1938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3786097" y="10574099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767684" y="9580800"/>
            <a:ext cx="423099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76FE9973-F084-214D-8B07-121D8EEEA02E}"/>
              </a:ext>
            </a:extLst>
          </p:cNvPr>
          <p:cNvCxnSpPr>
            <a:cxnSpLocks/>
          </p:cNvCxnSpPr>
          <p:nvPr/>
        </p:nvCxnSpPr>
        <p:spPr>
          <a:xfrm flipV="1">
            <a:off x="2387605" y="8487994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1749361" y="14811133"/>
            <a:ext cx="10464" cy="4923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976696" y="8699108"/>
            <a:ext cx="214087" cy="3892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>
            <a:off x="5028976" y="7943224"/>
            <a:ext cx="126033" cy="2031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  <a:stCxn id="187" idx="2"/>
          </p:cNvCxnSpPr>
          <p:nvPr/>
        </p:nvCxnSpPr>
        <p:spPr>
          <a:xfrm>
            <a:off x="1738805" y="8020129"/>
            <a:ext cx="289796" cy="1045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 flipH="1">
            <a:off x="3228448" y="7825802"/>
            <a:ext cx="67812" cy="2466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8707969" y="6796586"/>
            <a:ext cx="326414" cy="33718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 flipH="1">
            <a:off x="3402455" y="5678613"/>
            <a:ext cx="580712" cy="4288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A036CF56-FD65-AC46-8535-F4DEAA002A2E}"/>
              </a:ext>
            </a:extLst>
          </p:cNvPr>
          <p:cNvCxnSpPr>
            <a:cxnSpLocks/>
          </p:cNvCxnSpPr>
          <p:nvPr/>
        </p:nvCxnSpPr>
        <p:spPr>
          <a:xfrm flipH="1">
            <a:off x="7900498" y="5756173"/>
            <a:ext cx="153055" cy="2457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>
            <a:off x="7845279" y="7397087"/>
            <a:ext cx="483283" cy="373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  <a:endCxn id="205" idx="0"/>
          </p:cNvCxnSpPr>
          <p:nvPr/>
        </p:nvCxnSpPr>
        <p:spPr>
          <a:xfrm flipH="1">
            <a:off x="2867919" y="5491867"/>
            <a:ext cx="45118" cy="5009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1220394" y="5934565"/>
            <a:ext cx="903510" cy="673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4934161" y="6412985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V="1">
            <a:off x="1553442" y="6166763"/>
            <a:ext cx="773727" cy="3900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E5BC2275-9106-B744-A79E-F0E0EDB1A7A1}"/>
              </a:ext>
            </a:extLst>
          </p:cNvPr>
          <p:cNvCxnSpPr>
            <a:cxnSpLocks/>
          </p:cNvCxnSpPr>
          <p:nvPr/>
        </p:nvCxnSpPr>
        <p:spPr>
          <a:xfrm>
            <a:off x="877990" y="4148241"/>
            <a:ext cx="312793" cy="2878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>
            <a:off x="6775154" y="5602448"/>
            <a:ext cx="248683" cy="4466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V="1">
            <a:off x="7256014" y="6315371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  <a:stCxn id="222" idx="2"/>
          </p:cNvCxnSpPr>
          <p:nvPr/>
        </p:nvCxnSpPr>
        <p:spPr>
          <a:xfrm>
            <a:off x="2263096" y="5503587"/>
            <a:ext cx="42608" cy="4665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 flipH="1">
            <a:off x="1672149" y="3513360"/>
            <a:ext cx="268156" cy="7658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9015FA1D-8C59-A247-9862-0BA243E47081}"/>
              </a:ext>
            </a:extLst>
          </p:cNvPr>
          <p:cNvCxnSpPr>
            <a:cxnSpLocks/>
          </p:cNvCxnSpPr>
          <p:nvPr/>
        </p:nvCxnSpPr>
        <p:spPr>
          <a:xfrm flipH="1" flipV="1">
            <a:off x="1683705" y="4544556"/>
            <a:ext cx="327847" cy="224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889259" y="16771761"/>
            <a:ext cx="798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TOUCHING HEARTS</a:t>
            </a:r>
            <a:r>
              <a:rPr lang="en-US" sz="1800">
                <a:solidFill>
                  <a:schemeClr val="bg1"/>
                </a:solidFill>
              </a:rPr>
              <a:t>, FEEDING </a:t>
            </a:r>
            <a:r>
              <a:rPr lang="en-US" sz="1800" dirty="0">
                <a:solidFill>
                  <a:schemeClr val="bg1"/>
                </a:solidFill>
              </a:rPr>
              <a:t>MINDS</a:t>
            </a:r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FDEE5941-DCAC-F946-9E0D-D0D96D387CC8}"/>
              </a:ext>
            </a:extLst>
          </p:cNvPr>
          <p:cNvCxnSpPr>
            <a:cxnSpLocks/>
          </p:cNvCxnSpPr>
          <p:nvPr/>
        </p:nvCxnSpPr>
        <p:spPr>
          <a:xfrm flipH="1">
            <a:off x="1594543" y="9562228"/>
            <a:ext cx="56957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08EC79EC-6F14-7F48-A8E3-9D310B2F25F7}"/>
              </a:ext>
            </a:extLst>
          </p:cNvPr>
          <p:cNvCxnSpPr>
            <a:cxnSpLocks/>
          </p:cNvCxnSpPr>
          <p:nvPr/>
        </p:nvCxnSpPr>
        <p:spPr>
          <a:xfrm flipH="1" flipV="1">
            <a:off x="8554733" y="7825802"/>
            <a:ext cx="212851" cy="4400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" name="TextBox 366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8155295" y="14841078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EYFS</a:t>
            </a:r>
          </a:p>
        </p:txBody>
      </p:sp>
      <p:sp>
        <p:nvSpPr>
          <p:cNvPr id="3" name="Rectangle 2"/>
          <p:cNvSpPr/>
          <p:nvPr/>
        </p:nvSpPr>
        <p:spPr>
          <a:xfrm>
            <a:off x="473182" y="903403"/>
            <a:ext cx="866966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Gunthorpe </a:t>
            </a:r>
            <a:r>
              <a:rPr lang="en-US" sz="5400" b="1" cap="none" spc="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CofE</a:t>
            </a:r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Primary- History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93441" y="14808551"/>
            <a:ext cx="1409044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cs typeface="Calibri"/>
              </a:rPr>
              <a:t>Wonderful 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72107" y="13833942"/>
            <a:ext cx="31886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solidFill>
                  <a:srgbClr val="FF00FF"/>
                </a:solidFill>
              </a:rPr>
              <a:t>Remember and talks about significant events in their own life</a:t>
            </a:r>
            <a:endParaRPr lang="en-GB" sz="1400" dirty="0">
              <a:solidFill>
                <a:srgbClr val="FF00FF"/>
              </a:solidFill>
              <a:cs typeface="Calibri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287797" y="15514800"/>
            <a:ext cx="8256905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b="1" dirty="0">
                <a:cs typeface="Calibri"/>
              </a:rPr>
              <a:t>ELG: U the W</a:t>
            </a:r>
            <a:r>
              <a:rPr lang="en-GB" sz="1600" dirty="0">
                <a:cs typeface="Calibri"/>
              </a:rPr>
              <a:t> -</a:t>
            </a:r>
            <a:r>
              <a:rPr lang="en-GB" sz="1100" dirty="0">
                <a:ea typeface="+mn-lt"/>
                <a:cs typeface="+mn-lt"/>
              </a:rPr>
              <a:t>T</a:t>
            </a:r>
            <a:r>
              <a:rPr lang="en-GB" sz="1000" dirty="0">
                <a:ea typeface="+mn-lt"/>
                <a:cs typeface="+mn-lt"/>
              </a:rPr>
              <a:t>alk about the lives of people around them  and their roles in society.</a:t>
            </a:r>
            <a:endParaRPr lang="en-US" sz="1000" dirty="0">
              <a:cs typeface="Calibri"/>
            </a:endParaRPr>
          </a:p>
          <a:p>
            <a:r>
              <a:rPr lang="en-GB" sz="1000" dirty="0">
                <a:ea typeface="+mn-lt"/>
                <a:cs typeface="+mn-lt"/>
              </a:rPr>
              <a:t>                              Know some similarities and differences between things in the past and now, drawing on their experiences and what has been read in class.</a:t>
            </a:r>
          </a:p>
          <a:p>
            <a:r>
              <a:rPr lang="en-GB" sz="1000" dirty="0">
                <a:ea typeface="+mn-lt"/>
                <a:cs typeface="+mn-lt"/>
              </a:rPr>
              <a:t>                              Understand the past through settings, characters and events encountered in books read in class and storytelling.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887837" y="13310686"/>
            <a:ext cx="10429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Knowing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Knowing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you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1964117" y="13173144"/>
            <a:ext cx="10347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FF"/>
                </a:solidFill>
              </a:rPr>
              <a:t>Time lines and family trees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1969858" y="12481432"/>
            <a:ext cx="104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Mary </a:t>
            </a:r>
            <a:r>
              <a:rPr lang="en-GB" sz="1400" dirty="0" err="1">
                <a:solidFill>
                  <a:schemeClr val="bg1"/>
                </a:solidFill>
              </a:rPr>
              <a:t>Seacole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3423300" y="13185784"/>
            <a:ext cx="2663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Timeline of events of the fire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2102026" y="11716257"/>
            <a:ext cx="1336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Life of Mary </a:t>
            </a:r>
            <a:r>
              <a:rPr lang="en-GB" sz="1600" dirty="0" err="1">
                <a:solidFill>
                  <a:srgbClr val="00B050"/>
                </a:solidFill>
              </a:rPr>
              <a:t>Seacole</a:t>
            </a:r>
            <a:endParaRPr lang="en-GB" sz="1600" dirty="0">
              <a:solidFill>
                <a:srgbClr val="00B050"/>
              </a:solidFill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3784946" y="12471362"/>
            <a:ext cx="1224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The Great Fire of London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3940930" y="11621925"/>
            <a:ext cx="1336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Life of Samuel Pepys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164128" y="11600424"/>
            <a:ext cx="12216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Compare and contrast nursing conditions now and in the past</a:t>
            </a:r>
          </a:p>
        </p:txBody>
      </p:sp>
      <p:sp>
        <p:nvSpPr>
          <p:cNvPr id="157" name="TextBox 156"/>
          <p:cNvSpPr txBox="1"/>
          <p:nvPr/>
        </p:nvSpPr>
        <p:spPr>
          <a:xfrm>
            <a:off x="5709625" y="12540576"/>
            <a:ext cx="1224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Victorians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5181627" y="11765947"/>
            <a:ext cx="2663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Comparing Victorian and modern school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7429184" y="12514309"/>
            <a:ext cx="1224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Seaside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6831272" y="13131268"/>
            <a:ext cx="1810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Comparing holidays now and in the past</a:t>
            </a:r>
          </a:p>
        </p:txBody>
      </p:sp>
      <p:sp>
        <p:nvSpPr>
          <p:cNvPr id="165" name="TextBox 164"/>
          <p:cNvSpPr txBox="1"/>
          <p:nvPr/>
        </p:nvSpPr>
        <p:spPr>
          <a:xfrm>
            <a:off x="8053553" y="11261054"/>
            <a:ext cx="12245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My 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Village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and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me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6510072" y="11075008"/>
            <a:ext cx="1850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Gunthorpe now and in the past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6937945" y="10262091"/>
            <a:ext cx="1224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The Big Freeze</a:t>
            </a:r>
          </a:p>
        </p:txBody>
      </p:sp>
      <p:sp>
        <p:nvSpPr>
          <p:cNvPr id="169" name="TextBox 168"/>
          <p:cNvSpPr txBox="1"/>
          <p:nvPr/>
        </p:nvSpPr>
        <p:spPr>
          <a:xfrm>
            <a:off x="8283480" y="9863881"/>
            <a:ext cx="1336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Sir Robert Falcon Scott</a:t>
            </a:r>
          </a:p>
        </p:txBody>
      </p:sp>
      <p:sp>
        <p:nvSpPr>
          <p:cNvPr id="171" name="TextBox 170"/>
          <p:cNvSpPr txBox="1"/>
          <p:nvPr/>
        </p:nvSpPr>
        <p:spPr>
          <a:xfrm>
            <a:off x="6459203" y="9559117"/>
            <a:ext cx="1850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Timeline of expedition </a:t>
            </a:r>
          </a:p>
        </p:txBody>
      </p:sp>
      <p:sp>
        <p:nvSpPr>
          <p:cNvPr id="172" name="TextBox 171"/>
          <p:cNvSpPr txBox="1"/>
          <p:nvPr/>
        </p:nvSpPr>
        <p:spPr>
          <a:xfrm>
            <a:off x="5344352" y="10356314"/>
            <a:ext cx="1224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Australia</a:t>
            </a:r>
          </a:p>
        </p:txBody>
      </p:sp>
      <p:sp>
        <p:nvSpPr>
          <p:cNvPr id="173" name="TextBox 172"/>
          <p:cNvSpPr txBox="1"/>
          <p:nvPr/>
        </p:nvSpPr>
        <p:spPr>
          <a:xfrm>
            <a:off x="4099283" y="10876939"/>
            <a:ext cx="2663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Aboriginal civilisation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3378514" y="10315492"/>
            <a:ext cx="1224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On the move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2660869" y="10860883"/>
            <a:ext cx="1736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FF"/>
                </a:solidFill>
              </a:rPr>
              <a:t>Time line of transport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892241" y="9088357"/>
            <a:ext cx="98709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Incredible Egyptians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1707101" y="9142372"/>
            <a:ext cx="1757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Achievements of Egyptians</a:t>
            </a:r>
          </a:p>
        </p:txBody>
      </p:sp>
      <p:sp>
        <p:nvSpPr>
          <p:cNvPr id="181" name="TextBox 180"/>
          <p:cNvSpPr txBox="1"/>
          <p:nvPr/>
        </p:nvSpPr>
        <p:spPr>
          <a:xfrm>
            <a:off x="180290" y="9510984"/>
            <a:ext cx="932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Life as an Egyptian</a:t>
            </a:r>
          </a:p>
        </p:txBody>
      </p:sp>
      <p:sp>
        <p:nvSpPr>
          <p:cNvPr id="183" name="TextBox 182"/>
          <p:cNvSpPr txBox="1"/>
          <p:nvPr/>
        </p:nvSpPr>
        <p:spPr>
          <a:xfrm>
            <a:off x="80822" y="7891169"/>
            <a:ext cx="1336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Famous Egyptians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1831367" y="8065145"/>
            <a:ext cx="235510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Why do we speak English?</a:t>
            </a:r>
          </a:p>
          <a:p>
            <a:pPr algn="ctr"/>
            <a:r>
              <a:rPr lang="en-GB" sz="1300" dirty="0">
                <a:solidFill>
                  <a:schemeClr val="bg1"/>
                </a:solidFill>
              </a:rPr>
              <a:t>Where did English come from?</a:t>
            </a:r>
          </a:p>
        </p:txBody>
      </p:sp>
      <p:sp>
        <p:nvSpPr>
          <p:cNvPr id="185" name="TextBox 184"/>
          <p:cNvSpPr txBox="1"/>
          <p:nvPr/>
        </p:nvSpPr>
        <p:spPr>
          <a:xfrm>
            <a:off x="1621034" y="8714812"/>
            <a:ext cx="1757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Roman Empire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2678735" y="7497183"/>
            <a:ext cx="1757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Vikings</a:t>
            </a:r>
          </a:p>
        </p:txBody>
      </p:sp>
      <p:sp>
        <p:nvSpPr>
          <p:cNvPr id="187" name="TextBox 186"/>
          <p:cNvSpPr txBox="1"/>
          <p:nvPr/>
        </p:nvSpPr>
        <p:spPr>
          <a:xfrm>
            <a:off x="860065" y="7189132"/>
            <a:ext cx="1757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Anglo-Saxon arrival and settlements</a:t>
            </a:r>
          </a:p>
        </p:txBody>
      </p:sp>
      <p:sp>
        <p:nvSpPr>
          <p:cNvPr id="188" name="TextBox 187"/>
          <p:cNvSpPr txBox="1"/>
          <p:nvPr/>
        </p:nvSpPr>
        <p:spPr>
          <a:xfrm>
            <a:off x="4283002" y="8167319"/>
            <a:ext cx="213958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Law and order</a:t>
            </a:r>
          </a:p>
        </p:txBody>
      </p:sp>
      <p:sp>
        <p:nvSpPr>
          <p:cNvPr id="191" name="TextBox 190"/>
          <p:cNvSpPr txBox="1"/>
          <p:nvPr/>
        </p:nvSpPr>
        <p:spPr>
          <a:xfrm>
            <a:off x="8244489" y="7163906"/>
            <a:ext cx="726371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What’s out there?</a:t>
            </a:r>
          </a:p>
        </p:txBody>
      </p:sp>
      <p:sp>
        <p:nvSpPr>
          <p:cNvPr id="194" name="TextBox 193"/>
          <p:cNvSpPr txBox="1"/>
          <p:nvPr/>
        </p:nvSpPr>
        <p:spPr>
          <a:xfrm>
            <a:off x="7000649" y="7007581"/>
            <a:ext cx="1161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FF"/>
                </a:solidFill>
              </a:rPr>
              <a:t>The space race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8196118" y="8362396"/>
            <a:ext cx="1350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Neil Armstrong</a:t>
            </a:r>
          </a:p>
        </p:txBody>
      </p:sp>
      <p:sp>
        <p:nvSpPr>
          <p:cNvPr id="199" name="TextBox 198"/>
          <p:cNvSpPr txBox="1"/>
          <p:nvPr/>
        </p:nvSpPr>
        <p:spPr>
          <a:xfrm>
            <a:off x="6978742" y="5920542"/>
            <a:ext cx="100832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The Great War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6518751" y="6647633"/>
            <a:ext cx="1757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British trenches</a:t>
            </a:r>
          </a:p>
        </p:txBody>
      </p:sp>
      <p:sp>
        <p:nvSpPr>
          <p:cNvPr id="201" name="TextBox 200"/>
          <p:cNvSpPr txBox="1"/>
          <p:nvPr/>
        </p:nvSpPr>
        <p:spPr>
          <a:xfrm>
            <a:off x="7086389" y="5457171"/>
            <a:ext cx="1757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WW1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6142519" y="5107919"/>
            <a:ext cx="1466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Archduke Franz Ferdinand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2363755" y="5992824"/>
            <a:ext cx="100832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World War Two</a:t>
            </a:r>
          </a:p>
        </p:txBody>
      </p:sp>
      <p:sp>
        <p:nvSpPr>
          <p:cNvPr id="209" name="TextBox 208"/>
          <p:cNvSpPr txBox="1"/>
          <p:nvPr/>
        </p:nvSpPr>
        <p:spPr>
          <a:xfrm>
            <a:off x="3570574" y="5340514"/>
            <a:ext cx="11618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FF"/>
                </a:solidFill>
              </a:rPr>
              <a:t>Holocaust</a:t>
            </a:r>
          </a:p>
        </p:txBody>
      </p:sp>
      <p:sp>
        <p:nvSpPr>
          <p:cNvPr id="211" name="TextBox 210"/>
          <p:cNvSpPr txBox="1"/>
          <p:nvPr/>
        </p:nvSpPr>
        <p:spPr>
          <a:xfrm>
            <a:off x="1910612" y="6495008"/>
            <a:ext cx="1350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Winston Churchill</a:t>
            </a:r>
          </a:p>
        </p:txBody>
      </p:sp>
      <p:sp>
        <p:nvSpPr>
          <p:cNvPr id="212" name="TextBox 211"/>
          <p:cNvSpPr txBox="1"/>
          <p:nvPr/>
        </p:nvSpPr>
        <p:spPr>
          <a:xfrm>
            <a:off x="2525793" y="5213225"/>
            <a:ext cx="1350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FF"/>
                </a:solidFill>
              </a:rPr>
              <a:t>Battle of Britain</a:t>
            </a:r>
          </a:p>
        </p:txBody>
      </p:sp>
      <p:sp>
        <p:nvSpPr>
          <p:cNvPr id="218" name="TextBox 217"/>
          <p:cNvSpPr txBox="1"/>
          <p:nvPr/>
        </p:nvSpPr>
        <p:spPr>
          <a:xfrm>
            <a:off x="396264" y="6452043"/>
            <a:ext cx="9316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Adolf Hitler</a:t>
            </a:r>
          </a:p>
        </p:txBody>
      </p:sp>
      <p:sp>
        <p:nvSpPr>
          <p:cNvPr id="219" name="TextBox 218"/>
          <p:cNvSpPr txBox="1"/>
          <p:nvPr/>
        </p:nvSpPr>
        <p:spPr>
          <a:xfrm>
            <a:off x="118888" y="5361241"/>
            <a:ext cx="12009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2">
                    <a:lumMod val="50000"/>
                  </a:schemeClr>
                </a:solidFill>
              </a:rPr>
              <a:t>Life in Nottingham during the war</a:t>
            </a:r>
          </a:p>
        </p:txBody>
      </p:sp>
      <p:sp>
        <p:nvSpPr>
          <p:cNvPr id="222" name="TextBox 221"/>
          <p:cNvSpPr txBox="1"/>
          <p:nvPr/>
        </p:nvSpPr>
        <p:spPr>
          <a:xfrm>
            <a:off x="1682190" y="5165033"/>
            <a:ext cx="11618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FF"/>
                </a:solidFill>
              </a:rPr>
              <a:t>Blitz</a:t>
            </a:r>
          </a:p>
        </p:txBody>
      </p:sp>
      <p:sp>
        <p:nvSpPr>
          <p:cNvPr id="223" name="TextBox 222"/>
          <p:cNvSpPr txBox="1"/>
          <p:nvPr/>
        </p:nvSpPr>
        <p:spPr>
          <a:xfrm>
            <a:off x="4590074" y="5937317"/>
            <a:ext cx="100832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Stone age to Iron Age</a:t>
            </a:r>
          </a:p>
        </p:txBody>
      </p:sp>
      <p:sp>
        <p:nvSpPr>
          <p:cNvPr id="224" name="TextBox 223"/>
          <p:cNvSpPr txBox="1"/>
          <p:nvPr/>
        </p:nvSpPr>
        <p:spPr>
          <a:xfrm>
            <a:off x="905153" y="4352994"/>
            <a:ext cx="100832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Ancient Greece</a:t>
            </a:r>
          </a:p>
        </p:txBody>
      </p:sp>
      <p:sp>
        <p:nvSpPr>
          <p:cNvPr id="225" name="TextBox 224"/>
          <p:cNvSpPr txBox="1"/>
          <p:nvPr/>
        </p:nvSpPr>
        <p:spPr>
          <a:xfrm>
            <a:off x="1866024" y="4284221"/>
            <a:ext cx="14524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The Olympics</a:t>
            </a:r>
          </a:p>
        </p:txBody>
      </p:sp>
      <p:sp>
        <p:nvSpPr>
          <p:cNvPr id="228" name="TextBox 227"/>
          <p:cNvSpPr txBox="1"/>
          <p:nvPr/>
        </p:nvSpPr>
        <p:spPr>
          <a:xfrm>
            <a:off x="166999" y="3303863"/>
            <a:ext cx="1452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Study of Greek life and achievements</a:t>
            </a:r>
          </a:p>
        </p:txBody>
      </p:sp>
      <p:sp>
        <p:nvSpPr>
          <p:cNvPr id="229" name="TextBox 228"/>
          <p:cNvSpPr txBox="1"/>
          <p:nvPr/>
        </p:nvSpPr>
        <p:spPr>
          <a:xfrm>
            <a:off x="1325681" y="2528996"/>
            <a:ext cx="14524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Greek influence on the western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6615" y="15404529"/>
            <a:ext cx="765229" cy="8107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8713" y="13439361"/>
            <a:ext cx="461276" cy="6390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0686" y="13450462"/>
            <a:ext cx="749670" cy="6889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953" y="13158309"/>
            <a:ext cx="665525" cy="8214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53602" y="13080315"/>
            <a:ext cx="759739" cy="7030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61405" y="11555092"/>
            <a:ext cx="607847" cy="76380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0"/>
          <a:srcRect l="9064" t="17870"/>
          <a:stretch/>
        </p:blipFill>
        <p:spPr>
          <a:xfrm>
            <a:off x="7588171" y="11648875"/>
            <a:ext cx="650071" cy="6935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53700" y="12668746"/>
            <a:ext cx="836319" cy="7690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7017" y="11157595"/>
            <a:ext cx="832114" cy="6205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64683" y="9338837"/>
            <a:ext cx="1114400" cy="7596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821047" y="10418728"/>
            <a:ext cx="666752" cy="6097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97859" y="8857173"/>
            <a:ext cx="772418" cy="7809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76455" y="10848169"/>
            <a:ext cx="922387" cy="8780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1299" y="10341981"/>
            <a:ext cx="847490" cy="83445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046175" y="9483888"/>
            <a:ext cx="916317" cy="59966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89854" y="8403883"/>
            <a:ext cx="695349" cy="116683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040846" y="8706599"/>
            <a:ext cx="503259" cy="5387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47354" y="7113248"/>
            <a:ext cx="611910" cy="75800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324725" y="7203049"/>
            <a:ext cx="891477" cy="62819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737945" y="6950947"/>
            <a:ext cx="953201" cy="51844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102849" y="6914601"/>
            <a:ext cx="630173" cy="796770"/>
          </a:xfrm>
          <a:prstGeom prst="rect">
            <a:avLst/>
          </a:prstGeom>
        </p:spPr>
      </p:pic>
      <p:sp>
        <p:nvSpPr>
          <p:cNvPr id="207" name="TextBox 206"/>
          <p:cNvSpPr txBox="1"/>
          <p:nvPr/>
        </p:nvSpPr>
        <p:spPr>
          <a:xfrm>
            <a:off x="4497852" y="6556289"/>
            <a:ext cx="221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Changes in Britain from Stone age to Iron age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919899" y="7296840"/>
            <a:ext cx="545316" cy="59513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225791" y="6391537"/>
            <a:ext cx="810789" cy="80883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964770" y="6543361"/>
            <a:ext cx="874643" cy="7358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503773" y="4481592"/>
            <a:ext cx="1166293" cy="103161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599485" y="4275918"/>
            <a:ext cx="878387" cy="87061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839719" y="4761332"/>
            <a:ext cx="408323" cy="65405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196713" y="4547700"/>
            <a:ext cx="723015" cy="59155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251527" y="4149832"/>
            <a:ext cx="740786" cy="72096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79392" y="2499122"/>
            <a:ext cx="842893" cy="86691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2645213" y="2447890"/>
            <a:ext cx="549029" cy="877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459203" y="2657729"/>
            <a:ext cx="2683639" cy="101566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KEY</a:t>
            </a:r>
          </a:p>
          <a:p>
            <a:r>
              <a:rPr lang="en-GB" sz="1200" dirty="0">
                <a:solidFill>
                  <a:srgbClr val="FF00FF"/>
                </a:solidFill>
              </a:rPr>
              <a:t>Changes within living memory</a:t>
            </a:r>
          </a:p>
          <a:p>
            <a:r>
              <a:rPr lang="en-GB" sz="1200" dirty="0">
                <a:solidFill>
                  <a:srgbClr val="0070C0"/>
                </a:solidFill>
              </a:rPr>
              <a:t>Changes beyond Living memory</a:t>
            </a:r>
          </a:p>
          <a:p>
            <a:r>
              <a:rPr lang="en-GB" sz="1200" dirty="0">
                <a:solidFill>
                  <a:schemeClr val="accent6"/>
                </a:solidFill>
              </a:rPr>
              <a:t>Significant Individuals through history</a:t>
            </a:r>
          </a:p>
          <a:p>
            <a:r>
              <a:rPr lang="en-GB" sz="1200" dirty="0">
                <a:solidFill>
                  <a:schemeClr val="bg1">
                    <a:lumMod val="50000"/>
                  </a:schemeClr>
                </a:solidFill>
              </a:rPr>
              <a:t>Significant events/people in own locality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2951840" y="8637229"/>
            <a:ext cx="1185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Famous Romans</a:t>
            </a:r>
          </a:p>
        </p:txBody>
      </p: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76FE9973-F084-214D-8B07-121D8EEEA02E}"/>
              </a:ext>
            </a:extLst>
          </p:cNvPr>
          <p:cNvCxnSpPr>
            <a:cxnSpLocks/>
          </p:cNvCxnSpPr>
          <p:nvPr/>
        </p:nvCxnSpPr>
        <p:spPr>
          <a:xfrm flipV="1">
            <a:off x="3190926" y="8532776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TextBox 176"/>
          <p:cNvSpPr txBox="1"/>
          <p:nvPr/>
        </p:nvSpPr>
        <p:spPr>
          <a:xfrm>
            <a:off x="4433355" y="8713412"/>
            <a:ext cx="1757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</a:rPr>
              <a:t>Know why rules and law changed beyond 1066</a:t>
            </a:r>
          </a:p>
        </p:txBody>
      </p:sp>
      <p:sp>
        <p:nvSpPr>
          <p:cNvPr id="175" name="TextBox 174"/>
          <p:cNvSpPr txBox="1"/>
          <p:nvPr/>
        </p:nvSpPr>
        <p:spPr>
          <a:xfrm>
            <a:off x="4487813" y="7487391"/>
            <a:ext cx="13555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</a:rPr>
              <a:t>Changes in social history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 flipV="1">
            <a:off x="4916332" y="8483247"/>
            <a:ext cx="297864" cy="286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/>
          <p:cNvSpPr txBox="1"/>
          <p:nvPr/>
        </p:nvSpPr>
        <p:spPr>
          <a:xfrm>
            <a:off x="5531929" y="7645316"/>
            <a:ext cx="1757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FF00FF"/>
                </a:solidFill>
              </a:rPr>
              <a:t>Timeline of change</a:t>
            </a:r>
          </a:p>
        </p:txBody>
      </p: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 flipH="1">
            <a:off x="5596932" y="7844999"/>
            <a:ext cx="320940" cy="3714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TextBox 207"/>
          <p:cNvSpPr txBox="1"/>
          <p:nvPr/>
        </p:nvSpPr>
        <p:spPr>
          <a:xfrm>
            <a:off x="8113359" y="5596551"/>
            <a:ext cx="1757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Propaganda</a:t>
            </a:r>
          </a:p>
        </p:txBody>
      </p: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H="1">
            <a:off x="7986592" y="5968223"/>
            <a:ext cx="721377" cy="2276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TextBox 213"/>
          <p:cNvSpPr txBox="1"/>
          <p:nvPr/>
        </p:nvSpPr>
        <p:spPr>
          <a:xfrm>
            <a:off x="4603182" y="5362030"/>
            <a:ext cx="22128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Hill forts</a:t>
            </a:r>
          </a:p>
        </p:txBody>
      </p: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H="1">
            <a:off x="5531929" y="5825751"/>
            <a:ext cx="111472" cy="2348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TextBox 231"/>
          <p:cNvSpPr txBox="1"/>
          <p:nvPr/>
        </p:nvSpPr>
        <p:spPr>
          <a:xfrm>
            <a:off x="4343328" y="4806578"/>
            <a:ext cx="1848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Technology and tools development</a:t>
            </a:r>
          </a:p>
        </p:txBody>
      </p: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H="1">
            <a:off x="4880385" y="5361035"/>
            <a:ext cx="111472" cy="5461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3690646" y="6695268"/>
            <a:ext cx="10567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</a:rPr>
              <a:t>Stonehenge</a:t>
            </a:r>
          </a:p>
        </p:txBody>
      </p: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4397204" y="6425500"/>
            <a:ext cx="236266" cy="2812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196"/>
          <p:cNvSpPr txBox="1"/>
          <p:nvPr/>
        </p:nvSpPr>
        <p:spPr>
          <a:xfrm>
            <a:off x="3860127" y="3770260"/>
            <a:ext cx="100832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>
                <a:solidFill>
                  <a:schemeClr val="bg1"/>
                </a:solidFill>
              </a:rPr>
              <a:t>Mayans</a:t>
            </a:r>
          </a:p>
        </p:txBody>
      </p:sp>
      <p:sp>
        <p:nvSpPr>
          <p:cNvPr id="235" name="TextBox 234"/>
          <p:cNvSpPr txBox="1"/>
          <p:nvPr/>
        </p:nvSpPr>
        <p:spPr>
          <a:xfrm>
            <a:off x="5091992" y="2914695"/>
            <a:ext cx="1452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Study of Mayan life</a:t>
            </a:r>
          </a:p>
        </p:txBody>
      </p:sp>
      <p:cxnSp>
        <p:nvCxnSpPr>
          <p:cNvPr id="237" name="Straight Connector 236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 flipH="1">
            <a:off x="4780680" y="3455841"/>
            <a:ext cx="611106" cy="4232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TextBox 238"/>
          <p:cNvSpPr txBox="1"/>
          <p:nvPr/>
        </p:nvSpPr>
        <p:spPr>
          <a:xfrm>
            <a:off x="3280182" y="4270410"/>
            <a:ext cx="2426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Evidence of remains of Ancient Maya</a:t>
            </a:r>
          </a:p>
        </p:txBody>
      </p:sp>
      <p:cxnSp>
        <p:nvCxnSpPr>
          <p:cNvPr id="240" name="Straight Connector 239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  <a:stCxn id="239" idx="0"/>
            <a:endCxn id="197" idx="2"/>
          </p:cNvCxnSpPr>
          <p:nvPr/>
        </p:nvCxnSpPr>
        <p:spPr>
          <a:xfrm flipH="1" flipV="1">
            <a:off x="4364291" y="4062648"/>
            <a:ext cx="129298" cy="2077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TextBox 240"/>
          <p:cNvSpPr txBox="1"/>
          <p:nvPr/>
        </p:nvSpPr>
        <p:spPr>
          <a:xfrm>
            <a:off x="3165516" y="2817144"/>
            <a:ext cx="1390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6"/>
                </a:solidFill>
              </a:rPr>
              <a:t>King </a:t>
            </a:r>
            <a:r>
              <a:rPr lang="en-GB" sz="1600" dirty="0" err="1">
                <a:solidFill>
                  <a:schemeClr val="accent6"/>
                </a:solidFill>
              </a:rPr>
              <a:t>K’nich</a:t>
            </a:r>
            <a:r>
              <a:rPr lang="en-GB" sz="1600" dirty="0">
                <a:solidFill>
                  <a:schemeClr val="accent6"/>
                </a:solidFill>
              </a:rPr>
              <a:t> </a:t>
            </a:r>
            <a:r>
              <a:rPr lang="en-GB" sz="1600" dirty="0" err="1">
                <a:solidFill>
                  <a:schemeClr val="accent6"/>
                </a:solidFill>
              </a:rPr>
              <a:t>Janaab</a:t>
            </a:r>
            <a:r>
              <a:rPr lang="en-GB" sz="1600" dirty="0">
                <a:solidFill>
                  <a:schemeClr val="accent6"/>
                </a:solidFill>
              </a:rPr>
              <a:t> </a:t>
            </a:r>
            <a:r>
              <a:rPr lang="en-GB" sz="1600" dirty="0" err="1">
                <a:solidFill>
                  <a:schemeClr val="accent6"/>
                </a:solidFill>
              </a:rPr>
              <a:t>Pakal</a:t>
            </a:r>
            <a:endParaRPr lang="en-GB" sz="1600" dirty="0">
              <a:solidFill>
                <a:schemeClr val="accent6"/>
              </a:solidFill>
            </a:endParaRPr>
          </a:p>
        </p:txBody>
      </p: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>
            <a:off x="3962492" y="3420427"/>
            <a:ext cx="85948" cy="4485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4428342" y="2689144"/>
            <a:ext cx="833370" cy="79836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5525035" y="4254496"/>
            <a:ext cx="810523" cy="522918"/>
          </a:xfrm>
          <a:prstGeom prst="rect">
            <a:avLst/>
          </a:prstGeom>
        </p:spPr>
      </p:pic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380595" y="3654578"/>
            <a:ext cx="938427" cy="73596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8D0C93B-2FB3-62AA-64C0-3C8EC309BD3C}"/>
              </a:ext>
            </a:extLst>
          </p:cNvPr>
          <p:cNvSpPr txBox="1"/>
          <p:nvPr/>
        </p:nvSpPr>
        <p:spPr>
          <a:xfrm>
            <a:off x="5712939" y="14607516"/>
            <a:ext cx="541969" cy="307777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400" dirty="0">
                <a:solidFill>
                  <a:schemeClr val="bg1"/>
                </a:solidFill>
                <a:cs typeface="Calibri"/>
              </a:rPr>
              <a:t>Light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8AE0909-5ABB-090D-4BF0-4D94BDAAEB69}"/>
              </a:ext>
            </a:extLst>
          </p:cNvPr>
          <p:cNvSpPr txBox="1"/>
          <p:nvPr/>
        </p:nvSpPr>
        <p:spPr>
          <a:xfrm>
            <a:off x="5798741" y="15187114"/>
            <a:ext cx="1375722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00B050"/>
                </a:solidFill>
                <a:cs typeface="Calibri"/>
              </a:rPr>
              <a:t>Benjamin Franklin</a:t>
            </a:r>
            <a:endParaRPr lang="en-US" sz="1200">
              <a:solidFill>
                <a:srgbClr val="00B050"/>
              </a:solidFill>
              <a:cs typeface="Calibri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80D7DD-24E0-10BA-0EAF-209436DCF0B0}"/>
              </a:ext>
            </a:extLst>
          </p:cNvPr>
          <p:cNvSpPr txBox="1"/>
          <p:nvPr/>
        </p:nvSpPr>
        <p:spPr>
          <a:xfrm>
            <a:off x="4594860" y="14625712"/>
            <a:ext cx="1000125" cy="52322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Calibri"/>
              </a:rPr>
              <a:t>Time for a change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8CABD82-4A74-6526-2CB5-B85C03D4CBE9}"/>
              </a:ext>
            </a:extLst>
          </p:cNvPr>
          <p:cNvCxnSpPr>
            <a:cxnSpLocks/>
          </p:cNvCxnSpPr>
          <p:nvPr/>
        </p:nvCxnSpPr>
        <p:spPr>
          <a:xfrm>
            <a:off x="5063832" y="14446118"/>
            <a:ext cx="31874" cy="2608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229E2E98-E68C-2DB3-B257-E0728C799B01}"/>
              </a:ext>
            </a:extLst>
          </p:cNvPr>
          <p:cNvSpPr txBox="1"/>
          <p:nvPr/>
        </p:nvSpPr>
        <p:spPr>
          <a:xfrm>
            <a:off x="4753251" y="14077669"/>
            <a:ext cx="952223" cy="461665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0070C0"/>
                </a:solidFill>
                <a:cs typeface="Calibri"/>
              </a:rPr>
              <a:t>Sequencing Time lines</a:t>
            </a:r>
            <a:endParaRPr lang="en-US" sz="1200">
              <a:solidFill>
                <a:srgbClr val="0070C0"/>
              </a:solidFill>
              <a:cs typeface="Calibri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BA32EF3-FB92-A525-5E6A-2C5ABCA438ED}"/>
              </a:ext>
            </a:extLst>
          </p:cNvPr>
          <p:cNvSpPr txBox="1"/>
          <p:nvPr/>
        </p:nvSpPr>
        <p:spPr>
          <a:xfrm>
            <a:off x="4543978" y="15201061"/>
            <a:ext cx="870621" cy="276999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00B050"/>
                </a:solidFill>
                <a:cs typeface="Calibri"/>
              </a:rPr>
              <a:t>Van Gogh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B23E90E-F699-C55B-BFE7-F5AC6D079551}"/>
              </a:ext>
            </a:extLst>
          </p:cNvPr>
          <p:cNvCxnSpPr>
            <a:cxnSpLocks/>
          </p:cNvCxnSpPr>
          <p:nvPr/>
        </p:nvCxnSpPr>
        <p:spPr>
          <a:xfrm flipH="1">
            <a:off x="5363723" y="15000506"/>
            <a:ext cx="217837" cy="3070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E868894F-76ED-FCF2-3D8A-F32484774F29}"/>
              </a:ext>
            </a:extLst>
          </p:cNvPr>
          <p:cNvSpPr txBox="1"/>
          <p:nvPr/>
        </p:nvSpPr>
        <p:spPr>
          <a:xfrm>
            <a:off x="3236295" y="14662953"/>
            <a:ext cx="1015305" cy="52322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Calibri"/>
              </a:rPr>
              <a:t>Where in the World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8C2E0C1-3D5D-68A3-0024-804215505B11}"/>
              </a:ext>
            </a:extLst>
          </p:cNvPr>
          <p:cNvCxnSpPr>
            <a:cxnSpLocks/>
          </p:cNvCxnSpPr>
          <p:nvPr/>
        </p:nvCxnSpPr>
        <p:spPr>
          <a:xfrm>
            <a:off x="3714117" y="14261206"/>
            <a:ext cx="41123" cy="4179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F8B38FEA-2AC2-1FCF-E034-037D8CE40CB6}"/>
              </a:ext>
            </a:extLst>
          </p:cNvPr>
          <p:cNvSpPr txBox="1"/>
          <p:nvPr/>
        </p:nvSpPr>
        <p:spPr>
          <a:xfrm>
            <a:off x="3743325" y="14039849"/>
            <a:ext cx="847724" cy="461665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00B050"/>
                </a:solidFill>
                <a:cs typeface="Calibri"/>
              </a:rPr>
              <a:t>Wright Brothers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7159</TotalTime>
  <Words>310</Words>
  <Application>Microsoft Office PowerPoint</Application>
  <PresentationFormat>Custom</PresentationFormat>
  <Paragraphs>97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Paula Findlay</cp:lastModifiedBy>
  <cp:revision>418</cp:revision>
  <cp:lastPrinted>2018-09-02T17:44:52Z</cp:lastPrinted>
  <dcterms:created xsi:type="dcterms:W3CDTF">2018-02-08T08:28:53Z</dcterms:created>
  <dcterms:modified xsi:type="dcterms:W3CDTF">2022-10-30T13:21:25Z</dcterms:modified>
</cp:coreProperties>
</file>